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7"/>
  </p:handoutMasterIdLst>
  <p:sldIdLst>
    <p:sldId id="271" r:id="rId2"/>
    <p:sldId id="256" r:id="rId3"/>
    <p:sldId id="258" r:id="rId4"/>
    <p:sldId id="257"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kcja domyślna" id="{5C716598-4A65-4654-AA02-4903F1EA1482}">
          <p14:sldIdLst>
            <p14:sldId id="256"/>
            <p14:sldId id="258"/>
            <p14:sldId id="257"/>
            <p14:sldId id="259"/>
            <p14:sldId id="261"/>
            <p14:sldId id="262"/>
            <p14:sldId id="263"/>
            <p14:sldId id="264"/>
            <p14:sldId id="265"/>
            <p14:sldId id="266"/>
            <p14:sldId id="267"/>
            <p14:sldId id="268"/>
            <p14:sldId id="269"/>
            <p14:sldId id="270"/>
          </p14:sldIdLst>
        </p14:section>
        <p14:section name="Sekcja bez tytułu" id="{177B974A-6EBD-4ED4-B9E1-E0DC142F975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81" autoAdjust="0"/>
    <p:restoredTop sz="94660"/>
  </p:normalViewPr>
  <p:slideViewPr>
    <p:cSldViewPr>
      <p:cViewPr>
        <p:scale>
          <a:sx n="77" d="100"/>
          <a:sy n="77" d="100"/>
        </p:scale>
        <p:origin x="-336" y="72"/>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F5726B-AD79-4B5B-A4FA-45220A815B35}" type="datetimeFigureOut">
              <a:rPr lang="pl-PL" smtClean="0"/>
              <a:pPr/>
              <a:t>2016-04-19</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DCEC41-71DC-4439-9E0B-810FCA7D03F2}" type="slidenum">
              <a:rPr lang="pl-PL" smtClean="0"/>
              <a:pPr/>
              <a:t>‹#›</a:t>
            </a:fld>
            <a:endParaRPr lang="pl-PL"/>
          </a:p>
        </p:txBody>
      </p:sp>
    </p:spTree>
    <p:extLst>
      <p:ext uri="{BB962C8B-B14F-4D97-AF65-F5344CB8AC3E}">
        <p14:creationId xmlns:p14="http://schemas.microsoft.com/office/powerpoint/2010/main" xmlns="" val="36031757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oliniow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90BE3791-8D72-4C34-9361-F2193C29E519}" type="datetimeFigureOut">
              <a:rPr lang="pl-PL" smtClean="0"/>
              <a:pPr/>
              <a:t>2016-04-19</a:t>
            </a:fld>
            <a:endParaRPr lang="pl-PL"/>
          </a:p>
        </p:txBody>
      </p:sp>
      <p:sp>
        <p:nvSpPr>
          <p:cNvPr id="16" name="Symbol zastępczy numeru slajdu 15"/>
          <p:cNvSpPr>
            <a:spLocks noGrp="1"/>
          </p:cNvSpPr>
          <p:nvPr>
            <p:ph type="sldNum" sz="quarter" idx="11"/>
          </p:nvPr>
        </p:nvSpPr>
        <p:spPr/>
        <p:txBody>
          <a:bodyPr/>
          <a:lstStyle/>
          <a:p>
            <a:fld id="{05AB0387-8354-447E-84AE-2EC2DC7241D1}"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0BE3791-8D72-4C34-9361-F2193C29E519}" type="datetimeFigureOut">
              <a:rPr lang="pl-PL" smtClean="0"/>
              <a:pPr/>
              <a:t>2016-04-19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AB0387-8354-447E-84AE-2EC2DC7241D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0BE3791-8D72-4C34-9361-F2193C29E519}" type="datetimeFigureOut">
              <a:rPr lang="pl-PL" smtClean="0"/>
              <a:pPr/>
              <a:t>2016-04-19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AB0387-8354-447E-84AE-2EC2DC7241D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90BE3791-8D72-4C34-9361-F2193C29E519}" type="datetimeFigureOut">
              <a:rPr lang="pl-PL" smtClean="0"/>
              <a:pPr/>
              <a:t>2016-04-19</a:t>
            </a:fld>
            <a:endParaRPr lang="pl-PL"/>
          </a:p>
        </p:txBody>
      </p:sp>
      <p:sp>
        <p:nvSpPr>
          <p:cNvPr id="15" name="Symbol zastępczy numeru slajdu 14"/>
          <p:cNvSpPr>
            <a:spLocks noGrp="1"/>
          </p:cNvSpPr>
          <p:nvPr>
            <p:ph type="sldNum" sz="quarter" idx="15"/>
          </p:nvPr>
        </p:nvSpPr>
        <p:spPr/>
        <p:txBody>
          <a:bodyPr/>
          <a:lstStyle>
            <a:lvl1pPr algn="ctr">
              <a:defRPr/>
            </a:lvl1pPr>
          </a:lstStyle>
          <a:p>
            <a:fld id="{05AB0387-8354-447E-84AE-2EC2DC7241D1}"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90BE3791-8D72-4C34-9361-F2193C29E519}" type="datetimeFigureOut">
              <a:rPr lang="pl-PL" smtClean="0"/>
              <a:pPr/>
              <a:t>2016-04-19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AB0387-8354-447E-84AE-2EC2DC7241D1}"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oliniow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90BE3791-8D72-4C34-9361-F2193C29E519}" type="datetimeFigureOut">
              <a:rPr lang="pl-PL" smtClean="0"/>
              <a:pPr/>
              <a:t>2016-04-19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AB0387-8354-447E-84AE-2EC2DC7241D1}"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05AB0387-8354-447E-84AE-2EC2DC7241D1}"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90BE3791-8D72-4C34-9361-F2193C29E519}" type="datetimeFigureOut">
              <a:rPr lang="pl-PL" smtClean="0"/>
              <a:pPr/>
              <a:t>2016-04-19</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oliniow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oliniow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90BE3791-8D72-4C34-9361-F2193C29E519}" type="datetimeFigureOut">
              <a:rPr lang="pl-PL" smtClean="0"/>
              <a:pPr/>
              <a:t>2016-04-19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5AB0387-8354-447E-84AE-2EC2DC7241D1}"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0BE3791-8D72-4C34-9361-F2193C29E519}" type="datetimeFigureOut">
              <a:rPr lang="pl-PL" smtClean="0"/>
              <a:pPr/>
              <a:t>2016-04-19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5AB0387-8354-447E-84AE-2EC2DC7241D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90BE3791-8D72-4C34-9361-F2193C29E519}" type="datetimeFigureOut">
              <a:rPr lang="pl-PL" smtClean="0"/>
              <a:pPr/>
              <a:t>2016-04-19</a:t>
            </a:fld>
            <a:endParaRPr lang="pl-PL"/>
          </a:p>
        </p:txBody>
      </p:sp>
      <p:sp>
        <p:nvSpPr>
          <p:cNvPr id="9" name="Symbol zastępczy numeru slajdu 8"/>
          <p:cNvSpPr>
            <a:spLocks noGrp="1"/>
          </p:cNvSpPr>
          <p:nvPr>
            <p:ph type="sldNum" sz="quarter" idx="15"/>
          </p:nvPr>
        </p:nvSpPr>
        <p:spPr/>
        <p:txBody>
          <a:bodyPr/>
          <a:lstStyle/>
          <a:p>
            <a:fld id="{05AB0387-8354-447E-84AE-2EC2DC7241D1}"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90BE3791-8D72-4C34-9361-F2193C29E519}" type="datetimeFigureOut">
              <a:rPr lang="pl-PL" smtClean="0"/>
              <a:pPr/>
              <a:t>2016-04-19</a:t>
            </a:fld>
            <a:endParaRPr lang="pl-PL"/>
          </a:p>
        </p:txBody>
      </p:sp>
      <p:sp>
        <p:nvSpPr>
          <p:cNvPr id="9" name="Symbol zastępczy numeru slajdu 8"/>
          <p:cNvSpPr>
            <a:spLocks noGrp="1"/>
          </p:cNvSpPr>
          <p:nvPr>
            <p:ph type="sldNum" sz="quarter" idx="11"/>
          </p:nvPr>
        </p:nvSpPr>
        <p:spPr/>
        <p:txBody>
          <a:bodyPr/>
          <a:lstStyle/>
          <a:p>
            <a:fld id="{05AB0387-8354-447E-84AE-2EC2DC7241D1}"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0BE3791-8D72-4C34-9361-F2193C29E519}" type="datetimeFigureOut">
              <a:rPr lang="pl-PL" smtClean="0"/>
              <a:pPr/>
              <a:t>2016-04-19</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5AB0387-8354-447E-84AE-2EC2DC7241D1}"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sz="3200" dirty="0" err="1" smtClean="0">
                <a:solidFill>
                  <a:schemeClr val="tx1">
                    <a:lumMod val="95000"/>
                  </a:schemeClr>
                </a:solidFill>
              </a:rPr>
              <a:t>Characteristics</a:t>
            </a:r>
            <a:r>
              <a:rPr lang="pl-PL" sz="3200" dirty="0" smtClean="0">
                <a:solidFill>
                  <a:schemeClr val="tx1">
                    <a:lumMod val="95000"/>
                  </a:schemeClr>
                </a:solidFill>
              </a:rPr>
              <a:t> and management”</a:t>
            </a:r>
            <a:endParaRPr lang="pl-PL" sz="3200" dirty="0">
              <a:solidFill>
                <a:schemeClr val="tx1">
                  <a:lumMod val="95000"/>
                </a:schemeClr>
              </a:solidFill>
            </a:endParaRPr>
          </a:p>
        </p:txBody>
      </p:sp>
      <p:sp>
        <p:nvSpPr>
          <p:cNvPr id="3" name="Tytuł 2"/>
          <p:cNvSpPr>
            <a:spLocks noGrp="1"/>
          </p:cNvSpPr>
          <p:nvPr>
            <p:ph type="ctrTitle"/>
          </p:nvPr>
        </p:nvSpPr>
        <p:spPr/>
        <p:txBody>
          <a:bodyPr/>
          <a:lstStyle/>
          <a:p>
            <a:r>
              <a:rPr lang="pl-PL" dirty="0" smtClean="0"/>
              <a:t>,, </a:t>
            </a:r>
            <a:r>
              <a:rPr lang="pl-PL" dirty="0" err="1" smtClean="0"/>
              <a:t>Forests</a:t>
            </a:r>
            <a:r>
              <a:rPr lang="pl-PL" dirty="0" smtClean="0"/>
              <a:t> </a:t>
            </a:r>
            <a:r>
              <a:rPr lang="pl-PL" dirty="0" err="1" smtClean="0"/>
              <a:t>in</a:t>
            </a:r>
            <a:r>
              <a:rPr lang="pl-PL" dirty="0" smtClean="0"/>
              <a:t> Poland and Europe.</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4294967295"/>
          </p:nvPr>
        </p:nvPicPr>
        <p:blipFill>
          <a:blip r:embed="rId2">
            <a:extLst>
              <a:ext uri="{28A0092B-C50C-407E-A947-70E740481C1C}">
                <a14:useLocalDpi xmlns:a14="http://schemas.microsoft.com/office/drawing/2010/main" xmlns="" val="0"/>
              </a:ext>
            </a:extLst>
          </a:blip>
          <a:srcRect/>
          <a:stretch>
            <a:fillRect/>
          </a:stretch>
        </p:blipFill>
        <p:spPr bwMode="auto">
          <a:xfrm>
            <a:off x="683568" y="836712"/>
            <a:ext cx="7693025" cy="235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srcRect/>
          <a:stretch>
            <a:fillRect/>
          </a:stretch>
        </p:blipFill>
        <p:spPr bwMode="auto">
          <a:xfrm>
            <a:off x="714348" y="3429000"/>
            <a:ext cx="2667000" cy="2009775"/>
          </a:xfrm>
          <a:prstGeom prst="rect">
            <a:avLst/>
          </a:prstGeom>
          <a:noFill/>
          <a:ln w="9525">
            <a:noFill/>
            <a:miter lim="800000"/>
            <a:headEnd/>
            <a:tailEnd/>
          </a:ln>
          <a:effectLst/>
        </p:spPr>
      </p:pic>
      <p:pic>
        <p:nvPicPr>
          <p:cNvPr id="2" name="Picture 3"/>
          <p:cNvPicPr>
            <a:picLocks noChangeAspect="1" noChangeArrowheads="1"/>
          </p:cNvPicPr>
          <p:nvPr/>
        </p:nvPicPr>
        <p:blipFill>
          <a:blip r:embed="rId4"/>
          <a:srcRect/>
          <a:stretch>
            <a:fillRect/>
          </a:stretch>
        </p:blipFill>
        <p:spPr bwMode="auto">
          <a:xfrm>
            <a:off x="3500430" y="3214686"/>
            <a:ext cx="2857500" cy="1895475"/>
          </a:xfrm>
          <a:prstGeom prst="rect">
            <a:avLst/>
          </a:prstGeom>
          <a:noFill/>
          <a:ln w="9525">
            <a:noFill/>
            <a:miter lim="800000"/>
            <a:headEnd/>
            <a:tailEnd/>
          </a:ln>
          <a:effectLst/>
        </p:spPr>
      </p:pic>
      <p:pic>
        <p:nvPicPr>
          <p:cNvPr id="7172" name="Picture 4"/>
          <p:cNvPicPr>
            <a:picLocks noChangeAspect="1" noChangeArrowheads="1"/>
          </p:cNvPicPr>
          <p:nvPr/>
        </p:nvPicPr>
        <p:blipFill>
          <a:blip r:embed="rId5"/>
          <a:srcRect/>
          <a:stretch>
            <a:fillRect/>
          </a:stretch>
        </p:blipFill>
        <p:spPr bwMode="auto">
          <a:xfrm>
            <a:off x="6572264" y="3357562"/>
            <a:ext cx="1943100" cy="2905125"/>
          </a:xfrm>
          <a:prstGeom prst="rect">
            <a:avLst/>
          </a:prstGeom>
          <a:noFill/>
          <a:ln w="9525">
            <a:noFill/>
            <a:miter lim="800000"/>
            <a:headEnd/>
            <a:tailEnd/>
          </a:ln>
          <a:effectLst/>
        </p:spPr>
      </p:pic>
      <p:pic>
        <p:nvPicPr>
          <p:cNvPr id="7173" name="Picture 5"/>
          <p:cNvPicPr>
            <a:picLocks noChangeAspect="1" noChangeArrowheads="1"/>
          </p:cNvPicPr>
          <p:nvPr/>
        </p:nvPicPr>
        <p:blipFill>
          <a:blip r:embed="rId6"/>
          <a:srcRect/>
          <a:stretch>
            <a:fillRect/>
          </a:stretch>
        </p:blipFill>
        <p:spPr bwMode="auto">
          <a:xfrm>
            <a:off x="3000364" y="4929198"/>
            <a:ext cx="2162175" cy="1628775"/>
          </a:xfrm>
          <a:prstGeom prst="rect">
            <a:avLst/>
          </a:prstGeom>
          <a:noFill/>
          <a:ln w="9525">
            <a:noFill/>
            <a:miter lim="800000"/>
            <a:headEnd/>
            <a:tailEnd/>
          </a:ln>
          <a:effectLst/>
        </p:spPr>
      </p:pic>
    </p:spTree>
    <p:extLst>
      <p:ext uri="{BB962C8B-B14F-4D97-AF65-F5344CB8AC3E}">
        <p14:creationId xmlns:p14="http://schemas.microsoft.com/office/powerpoint/2010/main" xmlns="" val="133616922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srcRect/>
          <a:stretch>
            <a:fillRect/>
          </a:stretch>
        </p:blipFill>
        <p:spPr bwMode="auto">
          <a:xfrm>
            <a:off x="4071934" y="3143248"/>
            <a:ext cx="4752975" cy="3181350"/>
          </a:xfrm>
          <a:prstGeom prst="rect">
            <a:avLst/>
          </a:prstGeom>
          <a:noFill/>
          <a:ln w="9525">
            <a:noFill/>
            <a:miter lim="800000"/>
            <a:headEnd/>
            <a:tailEnd/>
          </a:ln>
          <a:effectLst/>
        </p:spPr>
      </p:pic>
      <p:pic>
        <p:nvPicPr>
          <p:cNvPr id="2" name="Picture 2"/>
          <p:cNvPicPr>
            <a:picLocks noChangeAspect="1" noChangeArrowheads="1"/>
          </p:cNvPicPr>
          <p:nvPr/>
        </p:nvPicPr>
        <p:blipFill>
          <a:blip r:embed="rId3"/>
          <a:srcRect/>
          <a:stretch>
            <a:fillRect/>
          </a:stretch>
        </p:blipFill>
        <p:spPr bwMode="auto">
          <a:xfrm>
            <a:off x="571472" y="500042"/>
            <a:ext cx="3124200" cy="23241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428596" y="3786190"/>
            <a:ext cx="3571875" cy="2352675"/>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a:srcRect/>
          <a:stretch>
            <a:fillRect/>
          </a:stretch>
        </p:blipFill>
        <p:spPr bwMode="auto">
          <a:xfrm>
            <a:off x="4857752" y="428604"/>
            <a:ext cx="3495675" cy="2324100"/>
          </a:xfrm>
          <a:prstGeom prst="rect">
            <a:avLst/>
          </a:prstGeom>
          <a:noFill/>
          <a:ln w="9525">
            <a:noFill/>
            <a:miter lim="800000"/>
            <a:headEnd/>
            <a:tailEnd/>
          </a:ln>
          <a:effectLst/>
        </p:spPr>
      </p:pic>
      <p:pic>
        <p:nvPicPr>
          <p:cNvPr id="3" name="Picture 3"/>
          <p:cNvPicPr>
            <a:picLocks noChangeAspect="1" noChangeArrowheads="1"/>
          </p:cNvPicPr>
          <p:nvPr/>
        </p:nvPicPr>
        <p:blipFill>
          <a:blip r:embed="rId6"/>
          <a:srcRect/>
          <a:stretch>
            <a:fillRect/>
          </a:stretch>
        </p:blipFill>
        <p:spPr bwMode="auto">
          <a:xfrm>
            <a:off x="2786050" y="2143116"/>
            <a:ext cx="2619375" cy="1724025"/>
          </a:xfrm>
          <a:prstGeom prst="rect">
            <a:avLst/>
          </a:prstGeom>
          <a:noFill/>
          <a:ln w="9525">
            <a:noFill/>
            <a:miter lim="800000"/>
            <a:headEnd/>
            <a:tailEnd/>
          </a:ln>
          <a:effectLst/>
        </p:spPr>
      </p:pic>
    </p:spTree>
    <p:extLst>
      <p:ext uri="{BB962C8B-B14F-4D97-AF65-F5344CB8AC3E}">
        <p14:creationId xmlns:p14="http://schemas.microsoft.com/office/powerpoint/2010/main" xmlns="" val="315823081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idx="4294967295"/>
          </p:nvPr>
        </p:nvSpPr>
        <p:spPr>
          <a:xfrm>
            <a:off x="179512" y="404664"/>
            <a:ext cx="8568952" cy="1584176"/>
          </a:xfrm>
        </p:spPr>
        <p:txBody>
          <a:bodyPr>
            <a:noAutofit/>
          </a:bodyPr>
          <a:lstStyle/>
          <a:p>
            <a:r>
              <a:rPr lang="en-US" sz="1800" b="1" dirty="0">
                <a:solidFill>
                  <a:schemeClr val="bg1"/>
                </a:solidFill>
              </a:rPr>
              <a:t>Near </a:t>
            </a:r>
            <a:r>
              <a:rPr lang="en-US" sz="1800" b="1" dirty="0" err="1">
                <a:solidFill>
                  <a:schemeClr val="bg1"/>
                </a:solidFill>
              </a:rPr>
              <a:t>Przemyśl</a:t>
            </a:r>
            <a:r>
              <a:rPr lang="en-US" sz="1800" b="1" dirty="0">
                <a:solidFill>
                  <a:schemeClr val="bg1"/>
                </a:solidFill>
              </a:rPr>
              <a:t> there is the small village of </a:t>
            </a:r>
            <a:r>
              <a:rPr lang="en-US" sz="1800" b="1" dirty="0" err="1">
                <a:solidFill>
                  <a:schemeClr val="bg1"/>
                </a:solidFill>
              </a:rPr>
              <a:t>Krówniki</a:t>
            </a:r>
            <a:r>
              <a:rPr lang="en-US" sz="1800" b="1" dirty="0">
                <a:solidFill>
                  <a:schemeClr val="bg1"/>
                </a:solidFill>
              </a:rPr>
              <a:t>.  You can find </a:t>
            </a:r>
            <a:r>
              <a:rPr lang="en-US" sz="1800" b="1" dirty="0" err="1">
                <a:solidFill>
                  <a:schemeClr val="bg1"/>
                </a:solidFill>
              </a:rPr>
              <a:t>Fritillaria</a:t>
            </a:r>
            <a:r>
              <a:rPr lang="en-US" sz="1800" b="1" dirty="0">
                <a:solidFill>
                  <a:schemeClr val="bg1"/>
                </a:solidFill>
              </a:rPr>
              <a:t> </a:t>
            </a:r>
            <a:r>
              <a:rPr lang="en-US" sz="1800" b="1" dirty="0" err="1">
                <a:solidFill>
                  <a:schemeClr val="bg1"/>
                </a:solidFill>
              </a:rPr>
              <a:t>meleagris</a:t>
            </a:r>
            <a:r>
              <a:rPr lang="en-US" sz="1800" b="1" dirty="0">
                <a:solidFill>
                  <a:schemeClr val="bg1"/>
                </a:solidFill>
              </a:rPr>
              <a:t> </a:t>
            </a:r>
            <a:r>
              <a:rPr lang="en-US" sz="1800" b="1" dirty="0" err="1">
                <a:solidFill>
                  <a:schemeClr val="bg1"/>
                </a:solidFill>
              </a:rPr>
              <a:t>ther</a:t>
            </a:r>
            <a:r>
              <a:rPr lang="en-US" sz="1800" b="1" dirty="0">
                <a:solidFill>
                  <a:schemeClr val="bg1"/>
                </a:solidFill>
              </a:rPr>
              <a:t> , which  is a beautiful plant. The flower has a checkered pattern of shades of purple or sometimes it is pure white. It blooms from March till May and grows between 15-40 cm in height. The plant has a button-shaped bulb, about 2 cm in diameter, containing poisonous alkaloids. It grows in grasslands in damp soils and river meadows at altitudes of up to 800 m and grows in smaller groups of a few but no more than a dozen  plants.</a:t>
            </a:r>
            <a:endParaRPr lang="pl-PL" sz="1800" b="1" dirty="0">
              <a:solidFill>
                <a:schemeClr val="bg1"/>
              </a:solidFill>
            </a:endParaRPr>
          </a:p>
        </p:txBody>
      </p:sp>
      <p:pic>
        <p:nvPicPr>
          <p:cNvPr id="9218" name="Picture 2"/>
          <p:cNvPicPr>
            <a:picLocks noChangeAspect="1" noChangeArrowheads="1"/>
          </p:cNvPicPr>
          <p:nvPr/>
        </p:nvPicPr>
        <p:blipFill>
          <a:blip r:embed="rId2"/>
          <a:srcRect/>
          <a:stretch>
            <a:fillRect/>
          </a:stretch>
        </p:blipFill>
        <p:spPr bwMode="auto">
          <a:xfrm>
            <a:off x="357158" y="2571744"/>
            <a:ext cx="2514600" cy="357187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786314" y="2071678"/>
            <a:ext cx="3762375" cy="28289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000364" y="4214818"/>
            <a:ext cx="2676525" cy="2019300"/>
          </a:xfrm>
          <a:prstGeom prst="rect">
            <a:avLst/>
          </a:prstGeom>
          <a:noFill/>
          <a:ln w="9525">
            <a:noFill/>
            <a:miter lim="800000"/>
            <a:headEnd/>
            <a:tailEnd/>
          </a:ln>
          <a:effectLst/>
        </p:spPr>
      </p:pic>
    </p:spTree>
    <p:extLst>
      <p:ext uri="{BB962C8B-B14F-4D97-AF65-F5344CB8AC3E}">
        <p14:creationId xmlns:p14="http://schemas.microsoft.com/office/powerpoint/2010/main" xmlns="" val="357234837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836712"/>
            <a:ext cx="7560840" cy="2246769"/>
          </a:xfrm>
          <a:prstGeom prst="rect">
            <a:avLst/>
          </a:prstGeom>
        </p:spPr>
        <p:txBody>
          <a:bodyPr wrap="square">
            <a:spAutoFit/>
          </a:bodyPr>
          <a:lstStyle/>
          <a:p>
            <a:r>
              <a:rPr lang="en-US" sz="2000" b="1" dirty="0">
                <a:solidFill>
                  <a:schemeClr val="bg1"/>
                </a:solidFill>
              </a:rPr>
              <a:t>Near </a:t>
            </a:r>
            <a:r>
              <a:rPr lang="en-US" sz="2000" b="1" dirty="0" err="1">
                <a:solidFill>
                  <a:schemeClr val="bg1"/>
                </a:solidFill>
              </a:rPr>
              <a:t>Krówniki</a:t>
            </a:r>
            <a:r>
              <a:rPr lang="en-US" sz="2000" b="1" dirty="0">
                <a:solidFill>
                  <a:schemeClr val="bg1"/>
                </a:solidFill>
              </a:rPr>
              <a:t> there is a village  </a:t>
            </a:r>
            <a:r>
              <a:rPr lang="en-US" sz="2000" b="1" dirty="0" err="1">
                <a:solidFill>
                  <a:schemeClr val="bg1"/>
                </a:solidFill>
              </a:rPr>
              <a:t>Jaksmanice</a:t>
            </a:r>
            <a:r>
              <a:rPr lang="en-US" sz="2000" b="1" dirty="0">
                <a:solidFill>
                  <a:schemeClr val="bg1"/>
                </a:solidFill>
              </a:rPr>
              <a:t>. There are  birds. It is very elegant, colorful, </a:t>
            </a:r>
            <a:r>
              <a:rPr lang="en-US" sz="2000" b="1" dirty="0" smtClean="0">
                <a:solidFill>
                  <a:schemeClr val="bg1"/>
                </a:solidFill>
              </a:rPr>
              <a:t>rarely </a:t>
            </a:r>
            <a:r>
              <a:rPr lang="en-US" sz="2000" b="1" dirty="0">
                <a:solidFill>
                  <a:schemeClr val="bg1"/>
                </a:solidFill>
              </a:rPr>
              <a:t>occurring</a:t>
            </a:r>
            <a:r>
              <a:rPr lang="en-US" sz="2000" b="1" dirty="0" smtClean="0">
                <a:solidFill>
                  <a:schemeClr val="bg1"/>
                </a:solidFill>
              </a:rPr>
              <a:t>.</a:t>
            </a:r>
            <a:r>
              <a:rPr lang="pl-PL" sz="2000" b="1" dirty="0">
                <a:solidFill>
                  <a:schemeClr val="bg1"/>
                </a:solidFill>
              </a:rPr>
              <a:t> </a:t>
            </a:r>
            <a:endParaRPr lang="pl-PL" sz="2000" b="1" dirty="0" smtClean="0">
              <a:solidFill>
                <a:schemeClr val="bg1"/>
              </a:solidFill>
            </a:endParaRPr>
          </a:p>
          <a:p>
            <a:r>
              <a:rPr lang="en-US" sz="2000" b="1" dirty="0" smtClean="0">
                <a:solidFill>
                  <a:schemeClr val="bg1"/>
                </a:solidFill>
              </a:rPr>
              <a:t> </a:t>
            </a:r>
            <a:r>
              <a:rPr lang="en-US" sz="2000" b="1" dirty="0">
                <a:solidFill>
                  <a:schemeClr val="bg1"/>
                </a:solidFill>
              </a:rPr>
              <a:t>The most breeding pairs ere </a:t>
            </a:r>
            <a:r>
              <a:rPr lang="en-US" sz="2000" b="1" dirty="0" err="1">
                <a:solidFill>
                  <a:schemeClr val="bg1"/>
                </a:solidFill>
              </a:rPr>
              <a:t>appering</a:t>
            </a:r>
            <a:r>
              <a:rPr lang="en-US" sz="2000" b="1" dirty="0">
                <a:solidFill>
                  <a:schemeClr val="bg1"/>
                </a:solidFill>
              </a:rPr>
              <a:t> on </a:t>
            </a:r>
            <a:r>
              <a:rPr lang="en-US" sz="2000" b="1" dirty="0" err="1">
                <a:solidFill>
                  <a:schemeClr val="bg1"/>
                </a:solidFill>
              </a:rPr>
              <a:t>Podkarpacie</a:t>
            </a:r>
            <a:r>
              <a:rPr lang="en-US" sz="2000" b="1" dirty="0">
                <a:solidFill>
                  <a:schemeClr val="bg1"/>
                </a:solidFill>
              </a:rPr>
              <a:t> neat the city </a:t>
            </a:r>
            <a:r>
              <a:rPr lang="en-US" sz="2000" b="1" dirty="0" err="1">
                <a:solidFill>
                  <a:schemeClr val="bg1"/>
                </a:solidFill>
              </a:rPr>
              <a:t>Przemyśl</a:t>
            </a:r>
            <a:r>
              <a:rPr lang="en-US" sz="2000" b="1" dirty="0">
                <a:solidFill>
                  <a:schemeClr val="bg1"/>
                </a:solidFill>
              </a:rPr>
              <a:t>. </a:t>
            </a:r>
            <a:r>
              <a:rPr lang="en-US" sz="2000" b="1" dirty="0" err="1">
                <a:solidFill>
                  <a:schemeClr val="bg1"/>
                </a:solidFill>
              </a:rPr>
              <a:t>Favourite</a:t>
            </a:r>
            <a:r>
              <a:rPr lang="en-US" sz="2000" b="1" dirty="0">
                <a:solidFill>
                  <a:schemeClr val="bg1"/>
                </a:solidFill>
              </a:rPr>
              <a:t> food is wasps and bees. They are found in smaller or bigger settlements on areas little afforested in sandy precipices created both natural and artificial</a:t>
            </a:r>
            <a:endParaRPr lang="pl-PL" sz="2000" b="1" dirty="0">
              <a:solidFill>
                <a:schemeClr val="bg1"/>
              </a:solidFill>
            </a:endParaRPr>
          </a:p>
        </p:txBody>
      </p:sp>
      <p:pic>
        <p:nvPicPr>
          <p:cNvPr id="10242" name="Picture 2"/>
          <p:cNvPicPr>
            <a:picLocks noChangeAspect="1" noChangeArrowheads="1"/>
          </p:cNvPicPr>
          <p:nvPr/>
        </p:nvPicPr>
        <p:blipFill>
          <a:blip r:embed="rId2"/>
          <a:srcRect/>
          <a:stretch>
            <a:fillRect/>
          </a:stretch>
        </p:blipFill>
        <p:spPr bwMode="auto">
          <a:xfrm>
            <a:off x="285720" y="3143248"/>
            <a:ext cx="2905125" cy="1943100"/>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5072066" y="4214818"/>
            <a:ext cx="3181350" cy="2124075"/>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4429124" y="2857496"/>
            <a:ext cx="2847975" cy="1819275"/>
          </a:xfrm>
          <a:prstGeom prst="rect">
            <a:avLst/>
          </a:prstGeom>
          <a:noFill/>
          <a:ln w="9525">
            <a:noFill/>
            <a:miter lim="800000"/>
            <a:headEnd/>
            <a:tailEnd/>
          </a:ln>
          <a:effectLst/>
        </p:spPr>
      </p:pic>
      <p:pic>
        <p:nvPicPr>
          <p:cNvPr id="4" name="Picture 4"/>
          <p:cNvPicPr>
            <a:picLocks noChangeAspect="1" noChangeArrowheads="1"/>
          </p:cNvPicPr>
          <p:nvPr/>
        </p:nvPicPr>
        <p:blipFill>
          <a:blip r:embed="rId5"/>
          <a:srcRect/>
          <a:stretch>
            <a:fillRect/>
          </a:stretch>
        </p:blipFill>
        <p:spPr bwMode="auto">
          <a:xfrm>
            <a:off x="1785918" y="4286256"/>
            <a:ext cx="2943225" cy="1962150"/>
          </a:xfrm>
          <a:prstGeom prst="rect">
            <a:avLst/>
          </a:prstGeom>
          <a:noFill/>
          <a:ln w="9525">
            <a:noFill/>
            <a:miter lim="800000"/>
            <a:headEnd/>
            <a:tailEnd/>
          </a:ln>
          <a:effectLst/>
        </p:spPr>
      </p:pic>
    </p:spTree>
    <p:extLst>
      <p:ext uri="{BB962C8B-B14F-4D97-AF65-F5344CB8AC3E}">
        <p14:creationId xmlns:p14="http://schemas.microsoft.com/office/powerpoint/2010/main" xmlns="" val="1391815327"/>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19672" y="152400"/>
            <a:ext cx="7067128" cy="1219200"/>
          </a:xfrm>
        </p:spPr>
        <p:txBody>
          <a:bodyPr>
            <a:noAutofit/>
          </a:bodyPr>
          <a:lstStyle/>
          <a:p>
            <a:r>
              <a:rPr lang="pl-PL" sz="8000" b="1" dirty="0" smtClean="0">
                <a:solidFill>
                  <a:schemeClr val="bg1">
                    <a:lumMod val="95000"/>
                    <a:lumOff val="5000"/>
                  </a:schemeClr>
                </a:solidFill>
              </a:rPr>
              <a:t>Bibliografia</a:t>
            </a:r>
            <a:endParaRPr lang="pl-PL" sz="8000" b="1" dirty="0">
              <a:solidFill>
                <a:schemeClr val="bg1">
                  <a:lumMod val="95000"/>
                  <a:lumOff val="5000"/>
                </a:schemeClr>
              </a:solidFill>
            </a:endParaRPr>
          </a:p>
        </p:txBody>
      </p:sp>
      <p:sp>
        <p:nvSpPr>
          <p:cNvPr id="3" name="Symbol zastępczy zawartości 2"/>
          <p:cNvSpPr>
            <a:spLocks noGrp="1"/>
          </p:cNvSpPr>
          <p:nvPr>
            <p:ph idx="1"/>
          </p:nvPr>
        </p:nvSpPr>
        <p:spPr/>
        <p:txBody>
          <a:bodyPr/>
          <a:lstStyle/>
          <a:p>
            <a:r>
              <a:rPr lang="pl-PL" dirty="0" smtClean="0">
                <a:solidFill>
                  <a:schemeClr val="bg1">
                    <a:lumMod val="95000"/>
                    <a:lumOff val="5000"/>
                  </a:schemeClr>
                </a:solidFill>
              </a:rPr>
              <a:t>Wikipedia.org</a:t>
            </a:r>
          </a:p>
          <a:p>
            <a:r>
              <a:rPr lang="pl-PL" dirty="0" smtClean="0">
                <a:solidFill>
                  <a:schemeClr val="bg1">
                    <a:lumMod val="95000"/>
                    <a:lumOff val="5000"/>
                  </a:schemeClr>
                </a:solidFill>
              </a:rPr>
              <a:t>rezerwaty-podkarpackie.pl</a:t>
            </a:r>
          </a:p>
          <a:p>
            <a:r>
              <a:rPr lang="pl-PL" dirty="0">
                <a:solidFill>
                  <a:schemeClr val="bg1">
                    <a:lumMod val="95000"/>
                    <a:lumOff val="5000"/>
                  </a:schemeClr>
                </a:solidFill>
              </a:rPr>
              <a:t>bdpn.pl</a:t>
            </a:r>
          </a:p>
          <a:p>
            <a:r>
              <a:rPr lang="pl-PL" dirty="0" smtClean="0">
                <a:solidFill>
                  <a:schemeClr val="bg1">
                    <a:lumMod val="95000"/>
                    <a:lumOff val="5000"/>
                  </a:schemeClr>
                </a:solidFill>
              </a:rPr>
              <a:t>,,Bieszczadzki Park Narodowy” Paweł Wroński</a:t>
            </a:r>
          </a:p>
          <a:p>
            <a:endParaRPr lang="pl-PL" dirty="0"/>
          </a:p>
        </p:txBody>
      </p:sp>
    </p:spTree>
    <p:extLst>
      <p:ext uri="{BB962C8B-B14F-4D97-AF65-F5344CB8AC3E}">
        <p14:creationId xmlns:p14="http://schemas.microsoft.com/office/powerpoint/2010/main" xmlns="" val="105704505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solidFill>
                  <a:schemeClr val="bg1">
                    <a:lumMod val="95000"/>
                    <a:lumOff val="5000"/>
                  </a:schemeClr>
                </a:solidFill>
              </a:rPr>
              <a:t>Karolina Kluz </a:t>
            </a:r>
            <a:r>
              <a:rPr lang="pl-PL" dirty="0" err="1" smtClean="0">
                <a:solidFill>
                  <a:schemeClr val="bg1">
                    <a:lumMod val="95000"/>
                    <a:lumOff val="5000"/>
                  </a:schemeClr>
                </a:solidFill>
              </a:rPr>
              <a:t>If</a:t>
            </a:r>
            <a:endParaRPr lang="pl-PL" dirty="0" smtClean="0">
              <a:solidFill>
                <a:schemeClr val="bg1">
                  <a:lumMod val="95000"/>
                  <a:lumOff val="5000"/>
                </a:schemeClr>
              </a:solidFill>
            </a:endParaRPr>
          </a:p>
          <a:p>
            <a:r>
              <a:rPr lang="pl-PL" dirty="0" smtClean="0">
                <a:solidFill>
                  <a:schemeClr val="bg1">
                    <a:lumMod val="95000"/>
                    <a:lumOff val="5000"/>
                  </a:schemeClr>
                </a:solidFill>
              </a:rPr>
              <a:t>Katarzyna </a:t>
            </a:r>
            <a:r>
              <a:rPr lang="pl-PL" dirty="0" smtClean="0">
                <a:solidFill>
                  <a:schemeClr val="bg1">
                    <a:lumMod val="95000"/>
                    <a:lumOff val="5000"/>
                  </a:schemeClr>
                </a:solidFill>
              </a:rPr>
              <a:t>Flak </a:t>
            </a:r>
            <a:r>
              <a:rPr lang="pl-PL" dirty="0" err="1" smtClean="0">
                <a:solidFill>
                  <a:schemeClr val="bg1">
                    <a:lumMod val="95000"/>
                    <a:lumOff val="5000"/>
                  </a:schemeClr>
                </a:solidFill>
              </a:rPr>
              <a:t>If</a:t>
            </a:r>
            <a:endParaRPr lang="pl-PL" dirty="0" smtClean="0">
              <a:solidFill>
                <a:schemeClr val="bg1">
                  <a:lumMod val="95000"/>
                  <a:lumOff val="5000"/>
                </a:schemeClr>
              </a:solidFill>
            </a:endParaRPr>
          </a:p>
          <a:p>
            <a:r>
              <a:rPr lang="pl-PL" dirty="0" smtClean="0">
                <a:solidFill>
                  <a:schemeClr val="bg1">
                    <a:lumMod val="95000"/>
                    <a:lumOff val="5000"/>
                  </a:schemeClr>
                </a:solidFill>
              </a:rPr>
              <a:t>Wiktoria </a:t>
            </a:r>
            <a:r>
              <a:rPr lang="pl-PL" dirty="0" smtClean="0">
                <a:solidFill>
                  <a:schemeClr val="bg1">
                    <a:lumMod val="95000"/>
                    <a:lumOff val="5000"/>
                  </a:schemeClr>
                </a:solidFill>
              </a:rPr>
              <a:t>Tomczak </a:t>
            </a:r>
            <a:r>
              <a:rPr lang="pl-PL" smtClean="0">
                <a:solidFill>
                  <a:schemeClr val="bg1">
                    <a:lumMod val="95000"/>
                    <a:lumOff val="5000"/>
                  </a:schemeClr>
                </a:solidFill>
              </a:rPr>
              <a:t>If</a:t>
            </a:r>
            <a:endParaRPr lang="pl-PL" dirty="0" smtClean="0">
              <a:solidFill>
                <a:schemeClr val="bg1">
                  <a:lumMod val="95000"/>
                  <a:lumOff val="5000"/>
                </a:schemeClr>
              </a:solidFill>
            </a:endParaRPr>
          </a:p>
          <a:p>
            <a:r>
              <a:rPr lang="pl-PL" dirty="0" smtClean="0">
                <a:solidFill>
                  <a:schemeClr val="bg1">
                    <a:lumMod val="95000"/>
                    <a:lumOff val="5000"/>
                  </a:schemeClr>
                </a:solidFill>
              </a:rPr>
              <a:t>Zespół Szkół Elektronicznych i Ogólnokształcących im. prof. Janusza Groszkowskiego w Przemyślu</a:t>
            </a:r>
            <a:endParaRPr lang="pl-PL" dirty="0">
              <a:solidFill>
                <a:schemeClr val="bg1">
                  <a:lumMod val="95000"/>
                  <a:lumOff val="5000"/>
                </a:schemeClr>
              </a:solidFill>
            </a:endParaRPr>
          </a:p>
        </p:txBody>
      </p:sp>
    </p:spTree>
    <p:extLst>
      <p:ext uri="{BB962C8B-B14F-4D97-AF65-F5344CB8AC3E}">
        <p14:creationId xmlns:p14="http://schemas.microsoft.com/office/powerpoint/2010/main" xmlns="" val="227952201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tytuł 5"/>
          <p:cNvSpPr>
            <a:spLocks noGrp="1"/>
          </p:cNvSpPr>
          <p:nvPr>
            <p:ph type="subTitle" idx="1"/>
          </p:nvPr>
        </p:nvSpPr>
        <p:spPr/>
        <p:txBody>
          <a:bodyPr/>
          <a:lstStyle/>
          <a:p>
            <a:endParaRPr lang="pl-PL" dirty="0"/>
          </a:p>
        </p:txBody>
      </p:sp>
      <p:sp>
        <p:nvSpPr>
          <p:cNvPr id="2" name="Tytuł 1"/>
          <p:cNvSpPr>
            <a:spLocks noGrp="1"/>
          </p:cNvSpPr>
          <p:nvPr>
            <p:ph type="ctrTitle"/>
          </p:nvPr>
        </p:nvSpPr>
        <p:spPr/>
        <p:txBody>
          <a:bodyPr>
            <a:normAutofit fontScale="90000"/>
          </a:bodyPr>
          <a:lstStyle/>
          <a:p>
            <a:r>
              <a:rPr lang="pl-PL" b="1" dirty="0" smtClean="0">
                <a:solidFill>
                  <a:schemeClr val="bg1"/>
                </a:solidFill>
                <a:latin typeface="Street Corner Slab Extend" pitchFamily="2" charset="0"/>
              </a:rPr>
              <a:t>Bieszczady </a:t>
            </a:r>
            <a:r>
              <a:rPr lang="pl-PL" b="1" dirty="0" err="1" smtClean="0">
                <a:solidFill>
                  <a:schemeClr val="bg1"/>
                </a:solidFill>
                <a:latin typeface="Street Corner Slab Extend" pitchFamily="2" charset="0"/>
              </a:rPr>
              <a:t>National</a:t>
            </a:r>
            <a:r>
              <a:rPr lang="pl-PL" b="1" dirty="0" smtClean="0">
                <a:solidFill>
                  <a:schemeClr val="bg1"/>
                </a:solidFill>
                <a:latin typeface="Street Corner Slab Extend" pitchFamily="2" charset="0"/>
              </a:rPr>
              <a:t> Park </a:t>
            </a:r>
            <a:br>
              <a:rPr lang="pl-PL" b="1" dirty="0" smtClean="0">
                <a:solidFill>
                  <a:schemeClr val="bg1"/>
                </a:solidFill>
                <a:latin typeface="Street Corner Slab Extend" pitchFamily="2" charset="0"/>
              </a:rPr>
            </a:br>
            <a:r>
              <a:rPr lang="pl-PL" b="1" dirty="0" smtClean="0">
                <a:solidFill>
                  <a:schemeClr val="bg1"/>
                </a:solidFill>
                <a:latin typeface="Street Corner Slab Extend" pitchFamily="2" charset="0"/>
              </a:rPr>
              <a:t>and</a:t>
            </a:r>
            <a:br>
              <a:rPr lang="pl-PL" b="1" dirty="0" smtClean="0">
                <a:solidFill>
                  <a:schemeClr val="bg1"/>
                </a:solidFill>
                <a:latin typeface="Street Corner Slab Extend" pitchFamily="2" charset="0"/>
              </a:rPr>
            </a:br>
            <a:r>
              <a:rPr lang="pl-PL" b="1" dirty="0" smtClean="0">
                <a:solidFill>
                  <a:schemeClr val="bg1"/>
                </a:solidFill>
                <a:latin typeface="Street Corner Slab Extend" pitchFamily="2" charset="0"/>
              </a:rPr>
              <a:t> </a:t>
            </a:r>
            <a:r>
              <a:rPr lang="pl-PL" b="1" dirty="0" err="1" smtClean="0">
                <a:solidFill>
                  <a:schemeClr val="bg1"/>
                </a:solidFill>
                <a:latin typeface="Street Corner Slab Extend" pitchFamily="2" charset="0"/>
              </a:rPr>
              <a:t>protected</a:t>
            </a:r>
            <a:r>
              <a:rPr lang="pl-PL" b="1" dirty="0" smtClean="0">
                <a:solidFill>
                  <a:schemeClr val="bg1"/>
                </a:solidFill>
                <a:latin typeface="Street Corner Slab Extend" pitchFamily="2" charset="0"/>
              </a:rPr>
              <a:t> </a:t>
            </a:r>
            <a:r>
              <a:rPr lang="pl-PL" b="1" dirty="0" err="1" smtClean="0">
                <a:solidFill>
                  <a:schemeClr val="bg1"/>
                </a:solidFill>
                <a:latin typeface="Street Corner Slab Extend" pitchFamily="2" charset="0"/>
              </a:rPr>
              <a:t>areas</a:t>
            </a:r>
            <a:endParaRPr lang="pl-PL" b="1" dirty="0">
              <a:solidFill>
                <a:schemeClr val="bg1"/>
              </a:solidFill>
              <a:latin typeface="Street Corner Slab Extend" pitchFamily="2" charset="0"/>
            </a:endParaRPr>
          </a:p>
        </p:txBody>
      </p:sp>
    </p:spTree>
    <p:extLst>
      <p:ext uri="{BB962C8B-B14F-4D97-AF65-F5344CB8AC3E}">
        <p14:creationId xmlns:p14="http://schemas.microsoft.com/office/powerpoint/2010/main" xmlns="" val="75517780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4294967295"/>
          </p:nvPr>
        </p:nvSpPr>
        <p:spPr>
          <a:xfrm>
            <a:off x="285720" y="333375"/>
            <a:ext cx="8150255" cy="5762625"/>
          </a:xfrm>
        </p:spPr>
        <p:txBody>
          <a:bodyPr/>
          <a:lstStyle/>
          <a:p>
            <a:pPr marL="0" indent="0">
              <a:buNone/>
            </a:pPr>
            <a:endParaRPr lang="pl-PL" dirty="0" smtClean="0">
              <a:solidFill>
                <a:schemeClr val="bg1"/>
              </a:solidFill>
            </a:endParaRPr>
          </a:p>
          <a:p>
            <a:pPr marL="0" indent="0" algn="ctr">
              <a:buNone/>
            </a:pPr>
            <a:r>
              <a:rPr lang="pl-PL" sz="3200" dirty="0" smtClean="0">
                <a:solidFill>
                  <a:schemeClr val="bg1"/>
                </a:solidFill>
              </a:rPr>
              <a:t> </a:t>
            </a:r>
            <a:r>
              <a:rPr lang="en-US" sz="3200" b="1" dirty="0">
                <a:solidFill>
                  <a:schemeClr val="bg1"/>
                </a:solidFill>
              </a:rPr>
              <a:t>This project is about </a:t>
            </a:r>
            <a:r>
              <a:rPr lang="en-US" sz="3200" b="1" dirty="0" err="1">
                <a:solidFill>
                  <a:schemeClr val="bg1"/>
                </a:solidFill>
              </a:rPr>
              <a:t>Bieszczady</a:t>
            </a:r>
            <a:r>
              <a:rPr lang="en-US" sz="3200" b="1" dirty="0">
                <a:solidFill>
                  <a:schemeClr val="bg1"/>
                </a:solidFill>
              </a:rPr>
              <a:t> National Park and about protected areas near the city of </a:t>
            </a:r>
            <a:r>
              <a:rPr lang="en-US" sz="3200" b="1" dirty="0" err="1">
                <a:solidFill>
                  <a:schemeClr val="bg1"/>
                </a:solidFill>
              </a:rPr>
              <a:t>Przemyśl</a:t>
            </a:r>
            <a:r>
              <a:rPr lang="en-US" sz="3200" b="1" dirty="0">
                <a:solidFill>
                  <a:schemeClr val="bg1"/>
                </a:solidFill>
              </a:rPr>
              <a:t>. In this project we want to describe </a:t>
            </a:r>
            <a:r>
              <a:rPr lang="pl-PL" sz="3200" b="1" dirty="0" err="1" smtClean="0">
                <a:solidFill>
                  <a:schemeClr val="bg1"/>
                </a:solidFill>
              </a:rPr>
              <a:t>protected</a:t>
            </a:r>
            <a:r>
              <a:rPr lang="en-US" sz="3200" b="1" dirty="0" smtClean="0">
                <a:solidFill>
                  <a:schemeClr val="bg1"/>
                </a:solidFill>
              </a:rPr>
              <a:t> </a:t>
            </a:r>
            <a:r>
              <a:rPr lang="en-US" sz="3200" b="1" dirty="0">
                <a:solidFill>
                  <a:schemeClr val="bg1"/>
                </a:solidFill>
              </a:rPr>
              <a:t>animals </a:t>
            </a:r>
            <a:r>
              <a:rPr lang="en-US" sz="3200" b="1" dirty="0" smtClean="0">
                <a:solidFill>
                  <a:schemeClr val="bg1"/>
                </a:solidFill>
              </a:rPr>
              <a:t>and</a:t>
            </a:r>
            <a:r>
              <a:rPr lang="pl-PL" sz="3200" b="1" dirty="0" smtClean="0">
                <a:solidFill>
                  <a:schemeClr val="bg1"/>
                </a:solidFill>
              </a:rPr>
              <a:t> </a:t>
            </a:r>
            <a:r>
              <a:rPr lang="en-US" sz="3200" b="1" dirty="0" smtClean="0">
                <a:solidFill>
                  <a:schemeClr val="bg1"/>
                </a:solidFill>
              </a:rPr>
              <a:t>plants </a:t>
            </a:r>
            <a:r>
              <a:rPr lang="en-US" sz="3200" b="1" dirty="0">
                <a:solidFill>
                  <a:schemeClr val="bg1"/>
                </a:solidFill>
              </a:rPr>
              <a:t>in the park and </a:t>
            </a:r>
            <a:r>
              <a:rPr lang="en-US" sz="3200" b="1" dirty="0" smtClean="0">
                <a:solidFill>
                  <a:schemeClr val="bg1"/>
                </a:solidFill>
              </a:rPr>
              <a:t>on</a:t>
            </a:r>
            <a:r>
              <a:rPr lang="pl-PL" sz="3200" b="1" dirty="0" smtClean="0">
                <a:solidFill>
                  <a:schemeClr val="bg1"/>
                </a:solidFill>
              </a:rPr>
              <a:t> </a:t>
            </a:r>
            <a:r>
              <a:rPr lang="pl-PL" sz="3200" b="1" dirty="0" err="1" smtClean="0">
                <a:solidFill>
                  <a:schemeClr val="bg1"/>
                </a:solidFill>
              </a:rPr>
              <a:t>the</a:t>
            </a:r>
            <a:r>
              <a:rPr lang="en-US" sz="3200" b="1" dirty="0" smtClean="0">
                <a:solidFill>
                  <a:schemeClr val="bg1"/>
                </a:solidFill>
              </a:rPr>
              <a:t> </a:t>
            </a:r>
            <a:r>
              <a:rPr lang="en-US" sz="3200" b="1" dirty="0">
                <a:solidFill>
                  <a:schemeClr val="bg1"/>
                </a:solidFill>
              </a:rPr>
              <a:t>protected areas</a:t>
            </a:r>
            <a:r>
              <a:rPr lang="en-US" sz="3200" b="1" dirty="0" smtClean="0">
                <a:solidFill>
                  <a:schemeClr val="bg1"/>
                </a:solidFill>
              </a:rPr>
              <a:t>.</a:t>
            </a:r>
            <a:r>
              <a:rPr lang="pl-PL" sz="3200" b="1" dirty="0" smtClean="0">
                <a:solidFill>
                  <a:schemeClr val="bg1"/>
                </a:solidFill>
              </a:rPr>
              <a:t>   </a:t>
            </a:r>
          </a:p>
          <a:p>
            <a:pPr marL="0" indent="0">
              <a:buNone/>
            </a:pPr>
            <a:r>
              <a:rPr lang="pl-PL" sz="3200" dirty="0" smtClean="0">
                <a:solidFill>
                  <a:schemeClr val="bg1"/>
                </a:solidFill>
              </a:rPr>
              <a:t>                                            </a:t>
            </a:r>
            <a:endParaRPr lang="pl-PL" sz="32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43174" y="3500438"/>
            <a:ext cx="2880320" cy="2664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8266218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67544" y="1556792"/>
            <a:ext cx="8229600" cy="4525963"/>
          </a:xfrm>
        </p:spPr>
        <p:txBody>
          <a:bodyPr>
            <a:normAutofit/>
          </a:bodyPr>
          <a:lstStyle/>
          <a:p>
            <a:pPr marL="0" indent="0" algn="ctr">
              <a:buNone/>
            </a:pPr>
            <a:r>
              <a:rPr lang="en-US" sz="1600" b="1" dirty="0" err="1" smtClean="0">
                <a:solidFill>
                  <a:schemeClr val="bg1"/>
                </a:solidFill>
              </a:rPr>
              <a:t>Bieszczady</a:t>
            </a:r>
            <a:r>
              <a:rPr lang="en-US" sz="1600" b="1" dirty="0" smtClean="0">
                <a:solidFill>
                  <a:schemeClr val="bg1"/>
                </a:solidFill>
              </a:rPr>
              <a:t> National Park  is the third biggest  national park in Poland. When it opened in 1973  it encompassed </a:t>
            </a:r>
            <a:r>
              <a:rPr lang="en-US" sz="1600" b="1" dirty="0" err="1" smtClean="0">
                <a:solidFill>
                  <a:schemeClr val="bg1"/>
                </a:solidFill>
              </a:rPr>
              <a:t>Tarnica</a:t>
            </a:r>
            <a:r>
              <a:rPr lang="en-US" sz="1600" b="1" dirty="0" smtClean="0">
                <a:solidFill>
                  <a:schemeClr val="bg1"/>
                </a:solidFill>
              </a:rPr>
              <a:t>, </a:t>
            </a:r>
            <a:r>
              <a:rPr lang="en-US" sz="1600" b="1" dirty="0" err="1" smtClean="0">
                <a:solidFill>
                  <a:schemeClr val="bg1"/>
                </a:solidFill>
              </a:rPr>
              <a:t>Krzemionka</a:t>
            </a:r>
            <a:r>
              <a:rPr lang="en-US" sz="1600" b="1" dirty="0" smtClean="0">
                <a:solidFill>
                  <a:schemeClr val="bg1"/>
                </a:solidFill>
              </a:rPr>
              <a:t> and </a:t>
            </a:r>
            <a:r>
              <a:rPr lang="en-US" sz="1600" b="1" dirty="0" err="1" smtClean="0">
                <a:solidFill>
                  <a:schemeClr val="bg1"/>
                </a:solidFill>
              </a:rPr>
              <a:t>Halicz</a:t>
            </a:r>
            <a:r>
              <a:rPr lang="en-US" sz="1600" b="1" dirty="0" smtClean="0">
                <a:solidFill>
                  <a:schemeClr val="bg1"/>
                </a:solidFill>
              </a:rPr>
              <a:t> with a surface area of 59,55km². The area of the park has been enlarged four times in 1989, 1991, 1996 and in 1999.  Currently its territory is 29202ha.  It is the biggest mountain park in Poland. Now within its borders there are huge parts  of the Polish High </a:t>
            </a:r>
            <a:r>
              <a:rPr lang="en-US" sz="1600" b="1" dirty="0" err="1" smtClean="0">
                <a:solidFill>
                  <a:schemeClr val="bg1"/>
                </a:solidFill>
              </a:rPr>
              <a:t>Bieszczady</a:t>
            </a:r>
            <a:r>
              <a:rPr lang="en-US" sz="1600" b="1" dirty="0" smtClean="0">
                <a:solidFill>
                  <a:schemeClr val="bg1"/>
                </a:solidFill>
              </a:rPr>
              <a:t>.  In 1992 it became part of the International Biosphere Reserve "Eastern Carpathians". </a:t>
            </a:r>
            <a:r>
              <a:rPr lang="en-US" sz="1600" b="1" dirty="0" err="1" smtClean="0">
                <a:solidFill>
                  <a:schemeClr val="bg1"/>
                </a:solidFill>
              </a:rPr>
              <a:t>Bieszczady</a:t>
            </a:r>
            <a:r>
              <a:rPr lang="en-US" sz="1600" b="1" dirty="0" smtClean="0">
                <a:solidFill>
                  <a:schemeClr val="bg1"/>
                </a:solidFill>
              </a:rPr>
              <a:t> National Park takes up the south-eastern part of the </a:t>
            </a:r>
            <a:r>
              <a:rPr lang="en-US" sz="1600" b="1" dirty="0" err="1" smtClean="0">
                <a:solidFill>
                  <a:schemeClr val="bg1"/>
                </a:solidFill>
              </a:rPr>
              <a:t>podkarpacki</a:t>
            </a:r>
            <a:r>
              <a:rPr lang="en-US" sz="1600" b="1" dirty="0" smtClean="0">
                <a:solidFill>
                  <a:schemeClr val="bg1"/>
                </a:solidFill>
              </a:rPr>
              <a:t> province. Within its area is the most southern point of Poland,  peak </a:t>
            </a:r>
            <a:r>
              <a:rPr lang="en-US" sz="1600" b="1" dirty="0" err="1" smtClean="0">
                <a:solidFill>
                  <a:schemeClr val="bg1"/>
                </a:solidFill>
              </a:rPr>
              <a:t>Opołonek</a:t>
            </a:r>
            <a:r>
              <a:rPr lang="en-US" sz="1600" b="1" dirty="0" smtClean="0">
                <a:solidFill>
                  <a:schemeClr val="bg1"/>
                </a:solidFill>
              </a:rPr>
              <a:t> (1028 m above the sea level), which is situated at the border with Ukraine. The lynx is the coat of arms of </a:t>
            </a:r>
            <a:r>
              <a:rPr lang="en-US" sz="1600" b="1" dirty="0" err="1" smtClean="0">
                <a:solidFill>
                  <a:schemeClr val="bg1"/>
                </a:solidFill>
              </a:rPr>
              <a:t>Bieszczady</a:t>
            </a:r>
            <a:r>
              <a:rPr lang="en-US" sz="1600" b="1" dirty="0" smtClean="0">
                <a:solidFill>
                  <a:schemeClr val="bg1"/>
                </a:solidFill>
              </a:rPr>
              <a:t> National Park</a:t>
            </a:r>
            <a:r>
              <a:rPr lang="pl-PL" sz="1600" b="1" dirty="0" smtClean="0">
                <a:solidFill>
                  <a:schemeClr val="bg1"/>
                </a:solidFill>
              </a:rPr>
              <a:t>.</a:t>
            </a:r>
          </a:p>
          <a:p>
            <a:pPr marL="0" indent="0" algn="ctr">
              <a:buNone/>
            </a:pPr>
            <a:endParaRPr lang="pl-PL" sz="1600" dirty="0">
              <a:solidFill>
                <a:schemeClr val="bg1"/>
              </a:solidFill>
            </a:endParaRPr>
          </a:p>
        </p:txBody>
      </p:sp>
      <p:sp>
        <p:nvSpPr>
          <p:cNvPr id="4" name="Tytuł 3"/>
          <p:cNvSpPr>
            <a:spLocks noGrp="1"/>
          </p:cNvSpPr>
          <p:nvPr>
            <p:ph type="title"/>
          </p:nvPr>
        </p:nvSpPr>
        <p:spPr/>
        <p:txBody>
          <a:bodyPr>
            <a:noAutofit/>
          </a:bodyPr>
          <a:lstStyle/>
          <a:p>
            <a:endParaRPr lang="pl-PL" sz="1400" dirty="0"/>
          </a:p>
        </p:txBody>
      </p:sp>
      <p:pic>
        <p:nvPicPr>
          <p:cNvPr id="7" name="Picture 4"/>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928662" y="4143380"/>
            <a:ext cx="2304256" cy="2304256"/>
          </a:xfrm>
          <a:prstGeom prst="rect">
            <a:avLst/>
          </a:prstGeom>
          <a:ln>
            <a:noFill/>
          </a:ln>
          <a:effectLst/>
          <a:extLst/>
        </p:spPr>
      </p:pic>
      <p:pic>
        <p:nvPicPr>
          <p:cNvPr id="1026" name="Picture 2"/>
          <p:cNvPicPr>
            <a:picLocks noChangeAspect="1" noChangeArrowheads="1"/>
          </p:cNvPicPr>
          <p:nvPr/>
        </p:nvPicPr>
        <p:blipFill>
          <a:blip r:embed="rId4"/>
          <a:srcRect/>
          <a:stretch>
            <a:fillRect/>
          </a:stretch>
        </p:blipFill>
        <p:spPr bwMode="auto">
          <a:xfrm>
            <a:off x="3929058" y="4143380"/>
            <a:ext cx="3762375" cy="2257425"/>
          </a:xfrm>
          <a:prstGeom prst="rect">
            <a:avLst/>
          </a:prstGeom>
          <a:noFill/>
          <a:ln w="9525">
            <a:noFill/>
            <a:miter lim="800000"/>
            <a:headEnd/>
            <a:tailEnd/>
          </a:ln>
          <a:effectLst/>
        </p:spPr>
      </p:pic>
      <p:pic>
        <p:nvPicPr>
          <p:cNvPr id="2" name="Picture 3"/>
          <p:cNvPicPr>
            <a:picLocks noChangeAspect="1" noChangeArrowheads="1"/>
          </p:cNvPicPr>
          <p:nvPr/>
        </p:nvPicPr>
        <p:blipFill>
          <a:blip r:embed="rId5"/>
          <a:srcRect/>
          <a:stretch>
            <a:fillRect/>
          </a:stretch>
        </p:blipFill>
        <p:spPr bwMode="auto">
          <a:xfrm>
            <a:off x="428596" y="142852"/>
            <a:ext cx="8362950" cy="1381125"/>
          </a:xfrm>
          <a:prstGeom prst="rect">
            <a:avLst/>
          </a:prstGeom>
          <a:noFill/>
          <a:ln w="9525">
            <a:noFill/>
            <a:miter lim="800000"/>
            <a:headEnd/>
            <a:tailEnd/>
          </a:ln>
          <a:effectLst/>
        </p:spPr>
      </p:pic>
    </p:spTree>
    <p:extLst>
      <p:ext uri="{BB962C8B-B14F-4D97-AF65-F5344CB8AC3E}">
        <p14:creationId xmlns:p14="http://schemas.microsoft.com/office/powerpoint/2010/main" xmlns="" val="310941152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3143240" y="2143116"/>
            <a:ext cx="1676400" cy="2476500"/>
          </a:xfrm>
          <a:prstGeom prst="rect">
            <a:avLst/>
          </a:prstGeom>
          <a:noFill/>
          <a:ln w="9525">
            <a:noFill/>
            <a:miter lim="800000"/>
            <a:headEnd/>
            <a:tailEnd/>
          </a:ln>
          <a:effectLst/>
        </p:spPr>
      </p:pic>
      <p:sp>
        <p:nvSpPr>
          <p:cNvPr id="14" name="Tytuł 13"/>
          <p:cNvSpPr>
            <a:spLocks noGrp="1"/>
          </p:cNvSpPr>
          <p:nvPr>
            <p:ph type="title"/>
          </p:nvPr>
        </p:nvSpPr>
        <p:spPr>
          <a:xfrm>
            <a:off x="457200" y="476672"/>
            <a:ext cx="8229600" cy="1666444"/>
          </a:xfrm>
        </p:spPr>
        <p:txBody>
          <a:bodyPr>
            <a:noAutofit/>
          </a:bodyPr>
          <a:lstStyle/>
          <a:p>
            <a:r>
              <a:rPr lang="en-US" sz="2000" b="1" dirty="0" err="1">
                <a:solidFill>
                  <a:schemeClr val="bg1"/>
                </a:solidFill>
              </a:rPr>
              <a:t>Bieszczady</a:t>
            </a:r>
            <a:r>
              <a:rPr lang="en-US" sz="2000" b="1" dirty="0">
                <a:solidFill>
                  <a:schemeClr val="bg1"/>
                </a:solidFill>
              </a:rPr>
              <a:t> National Park  protects the highest areas of the Polish region of  the Eastern Carpathians. In the Park there are two plant-climatic levels. Natural deciduous and mixed forests occupy  80% of the area, out of which 15% is regarded as forest tree stands of primitive character. Highly protected areas constitute about 63% of the area. It is the highest percentage of all the national parks in Poland.</a:t>
            </a:r>
            <a:endParaRPr lang="pl-PL" sz="2000" b="1" dirty="0">
              <a:solidFill>
                <a:schemeClr val="bg1"/>
              </a:solidFill>
            </a:endParaRPr>
          </a:p>
        </p:txBody>
      </p:sp>
      <p:pic>
        <p:nvPicPr>
          <p:cNvPr id="2050" name="Picture 2"/>
          <p:cNvPicPr>
            <a:picLocks noChangeAspect="1" noChangeArrowheads="1"/>
          </p:cNvPicPr>
          <p:nvPr/>
        </p:nvPicPr>
        <p:blipFill>
          <a:blip r:embed="rId3"/>
          <a:srcRect/>
          <a:stretch>
            <a:fillRect/>
          </a:stretch>
        </p:blipFill>
        <p:spPr bwMode="auto">
          <a:xfrm>
            <a:off x="6000760" y="4000504"/>
            <a:ext cx="2714625" cy="23241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143504" y="2071678"/>
            <a:ext cx="1762125" cy="23431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500034" y="2428868"/>
            <a:ext cx="2400300" cy="3190875"/>
          </a:xfrm>
          <a:prstGeom prst="rect">
            <a:avLst/>
          </a:prstGeom>
          <a:noFill/>
          <a:ln w="9525">
            <a:noFill/>
            <a:miter lim="800000"/>
            <a:headEnd/>
            <a:tailEnd/>
          </a:ln>
          <a:effectLst/>
        </p:spPr>
      </p:pic>
      <p:pic>
        <p:nvPicPr>
          <p:cNvPr id="2" name="Picture 4"/>
          <p:cNvPicPr>
            <a:picLocks noChangeAspect="1" noChangeArrowheads="1"/>
          </p:cNvPicPr>
          <p:nvPr/>
        </p:nvPicPr>
        <p:blipFill>
          <a:blip r:embed="rId6"/>
          <a:srcRect/>
          <a:stretch>
            <a:fillRect/>
          </a:stretch>
        </p:blipFill>
        <p:spPr bwMode="auto">
          <a:xfrm>
            <a:off x="4071934" y="4214818"/>
            <a:ext cx="1704975" cy="2266950"/>
          </a:xfrm>
          <a:prstGeom prst="rect">
            <a:avLst/>
          </a:prstGeom>
          <a:noFill/>
          <a:ln w="9525">
            <a:noFill/>
            <a:miter lim="800000"/>
            <a:headEnd/>
            <a:tailEnd/>
          </a:ln>
          <a:effectLst/>
        </p:spPr>
      </p:pic>
    </p:spTree>
    <p:extLst>
      <p:ext uri="{BB962C8B-B14F-4D97-AF65-F5344CB8AC3E}">
        <p14:creationId xmlns:p14="http://schemas.microsoft.com/office/powerpoint/2010/main" xmlns="" val="298657788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585412" y="1052736"/>
            <a:ext cx="7690048" cy="2016224"/>
          </a:xfrm>
        </p:spPr>
        <p:txBody>
          <a:bodyPr>
            <a:noAutofit/>
          </a:bodyPr>
          <a:lstStyle/>
          <a:p>
            <a:r>
              <a:rPr lang="en-US" sz="1800" b="1" dirty="0" smtClean="0">
                <a:solidFill>
                  <a:schemeClr val="bg1"/>
                </a:solidFill>
              </a:rPr>
              <a:t>In </a:t>
            </a:r>
            <a:r>
              <a:rPr lang="en-US" sz="1800" b="1" dirty="0" err="1" smtClean="0">
                <a:solidFill>
                  <a:schemeClr val="bg1"/>
                </a:solidFill>
              </a:rPr>
              <a:t>Bieszczady</a:t>
            </a:r>
            <a:r>
              <a:rPr lang="en-US" sz="1800" b="1" dirty="0" smtClean="0">
                <a:solidFill>
                  <a:schemeClr val="bg1"/>
                </a:solidFill>
              </a:rPr>
              <a:t> National Park there are numerous species of plants:  250 mosses,  500 lichens, 1000 mushrooms, 780 vascular plants and 30 plant species of Eastern Carpathian, found only in the park. At 1150-1250 meters above the sea level there is an area of  Eastern Carpathian called the "mountain pastures", which is unique to Poland and covers an area of 1800 ha. Almost 90% of this area comes under strict protection. There is a variety of plants, not found anywhere else in Poland. In early spring you can find a lot of  spring snowflakes there. One type is very special as it has two flowers on the stem not just one. </a:t>
            </a:r>
            <a:r>
              <a:rPr lang="en-US" sz="1800" dirty="0" smtClean="0"/>
              <a:t/>
            </a:r>
            <a:br>
              <a:rPr lang="en-US" sz="1800" dirty="0" smtClean="0"/>
            </a:br>
            <a:endParaRPr lang="pl-PL" sz="1800" dirty="0"/>
          </a:p>
        </p:txBody>
      </p:sp>
      <p:pic>
        <p:nvPicPr>
          <p:cNvPr id="3074" name="Picture 2"/>
          <p:cNvPicPr>
            <a:picLocks noChangeAspect="1" noChangeArrowheads="1"/>
          </p:cNvPicPr>
          <p:nvPr/>
        </p:nvPicPr>
        <p:blipFill>
          <a:blip r:embed="rId2"/>
          <a:srcRect/>
          <a:stretch>
            <a:fillRect/>
          </a:stretch>
        </p:blipFill>
        <p:spPr bwMode="auto">
          <a:xfrm>
            <a:off x="785786" y="2786058"/>
            <a:ext cx="2324100" cy="1743075"/>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3357554" y="2786058"/>
            <a:ext cx="2219325" cy="1676400"/>
          </a:xfrm>
          <a:prstGeom prst="rect">
            <a:avLst/>
          </a:prstGeom>
          <a:noFill/>
          <a:ln w="9525">
            <a:noFill/>
            <a:miter lim="800000"/>
            <a:headEnd/>
            <a:tailEnd/>
          </a:ln>
          <a:effectLst/>
        </p:spPr>
      </p:pic>
      <p:pic>
        <p:nvPicPr>
          <p:cNvPr id="4" name="Picture 4"/>
          <p:cNvPicPr>
            <a:picLocks noChangeAspect="1" noChangeArrowheads="1"/>
          </p:cNvPicPr>
          <p:nvPr/>
        </p:nvPicPr>
        <p:blipFill>
          <a:blip r:embed="rId4"/>
          <a:srcRect/>
          <a:stretch>
            <a:fillRect/>
          </a:stretch>
        </p:blipFill>
        <p:spPr bwMode="auto">
          <a:xfrm>
            <a:off x="5929322" y="2857496"/>
            <a:ext cx="2314575" cy="15621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2143108" y="4786322"/>
            <a:ext cx="2305050" cy="17335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5143504" y="4786322"/>
            <a:ext cx="2419350" cy="1638300"/>
          </a:xfrm>
          <a:prstGeom prst="rect">
            <a:avLst/>
          </a:prstGeom>
          <a:noFill/>
          <a:ln w="9525">
            <a:noFill/>
            <a:miter lim="800000"/>
            <a:headEnd/>
            <a:tailEnd/>
          </a:ln>
          <a:effectLst/>
        </p:spPr>
      </p:pic>
    </p:spTree>
    <p:extLst>
      <p:ext uri="{BB962C8B-B14F-4D97-AF65-F5344CB8AC3E}">
        <p14:creationId xmlns:p14="http://schemas.microsoft.com/office/powerpoint/2010/main" xmlns="" val="281869003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500034" y="642918"/>
            <a:ext cx="8229600" cy="5426577"/>
          </a:xfrm>
        </p:spPr>
        <p:txBody>
          <a:bodyPr>
            <a:normAutofit/>
          </a:bodyPr>
          <a:lstStyle/>
          <a:p>
            <a:pPr marL="0" indent="0" algn="ctr">
              <a:buNone/>
            </a:pPr>
            <a:r>
              <a:rPr lang="en-US" sz="2000" b="1" dirty="0" smtClean="0">
                <a:solidFill>
                  <a:schemeClr val="bg1"/>
                </a:solidFill>
              </a:rPr>
              <a:t>In this park there are 230 species of vertebrates, including 58 species of mammals. Within its borders you can find almost all domestic species of big predatory mammals, such as: bears, wolves, lynxes and wild cats. You can also find herbivorous, such as the European bison and Carpathian deer. In the 1960s. about 20 European bison were brought to the </a:t>
            </a:r>
            <a:r>
              <a:rPr lang="en-US" sz="2000" b="1" dirty="0" err="1" smtClean="0">
                <a:solidFill>
                  <a:schemeClr val="bg1"/>
                </a:solidFill>
              </a:rPr>
              <a:t>Bieszczady</a:t>
            </a:r>
            <a:r>
              <a:rPr lang="en-US" sz="2000" b="1" dirty="0" smtClean="0">
                <a:solidFill>
                  <a:schemeClr val="bg1"/>
                </a:solidFill>
              </a:rPr>
              <a:t> mountains from farming </a:t>
            </a:r>
            <a:r>
              <a:rPr lang="en-US" sz="2000" b="1" dirty="0" err="1" smtClean="0">
                <a:solidFill>
                  <a:schemeClr val="bg1"/>
                </a:solidFill>
              </a:rPr>
              <a:t>centres</a:t>
            </a:r>
            <a:r>
              <a:rPr lang="en-US" sz="2000" b="1" dirty="0" smtClean="0">
                <a:solidFill>
                  <a:schemeClr val="bg1"/>
                </a:solidFill>
              </a:rPr>
              <a:t> in </a:t>
            </a:r>
            <a:r>
              <a:rPr lang="en-US" sz="2000" b="1" dirty="0" err="1" smtClean="0">
                <a:solidFill>
                  <a:schemeClr val="bg1"/>
                </a:solidFill>
              </a:rPr>
              <a:t>Pszczyna</a:t>
            </a:r>
            <a:r>
              <a:rPr lang="en-US" sz="2000" b="1" dirty="0" smtClean="0">
                <a:solidFill>
                  <a:schemeClr val="bg1"/>
                </a:solidFill>
              </a:rPr>
              <a:t> and </a:t>
            </a:r>
            <a:r>
              <a:rPr lang="en-US" sz="2000" b="1" dirty="0" err="1" smtClean="0">
                <a:solidFill>
                  <a:schemeClr val="bg1"/>
                </a:solidFill>
              </a:rPr>
              <a:t>Niepołomice</a:t>
            </a:r>
            <a:r>
              <a:rPr lang="en-US" sz="2000" b="1" dirty="0" smtClean="0">
                <a:solidFill>
                  <a:schemeClr val="bg1"/>
                </a:solidFill>
              </a:rPr>
              <a:t>. These animals adapted to the new habitat and currently their numbers have reached 280, of which a few dozen live in the park.  It is the largest wild mountain herd of these animals in the world.</a:t>
            </a:r>
            <a:endParaRPr lang="pl-PL" sz="2000" b="1" dirty="0">
              <a:solidFill>
                <a:schemeClr val="bg1"/>
              </a:solidFill>
            </a:endParaRPr>
          </a:p>
        </p:txBody>
      </p:sp>
      <p:pic>
        <p:nvPicPr>
          <p:cNvPr id="4099" name="Picture 3"/>
          <p:cNvPicPr>
            <a:picLocks noChangeAspect="1" noChangeArrowheads="1"/>
          </p:cNvPicPr>
          <p:nvPr/>
        </p:nvPicPr>
        <p:blipFill>
          <a:blip r:embed="rId2"/>
          <a:srcRect/>
          <a:stretch>
            <a:fillRect/>
          </a:stretch>
        </p:blipFill>
        <p:spPr bwMode="auto">
          <a:xfrm>
            <a:off x="857224" y="3929066"/>
            <a:ext cx="3514725" cy="23431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714876" y="3929066"/>
            <a:ext cx="3514725" cy="2343150"/>
          </a:xfrm>
          <a:prstGeom prst="rect">
            <a:avLst/>
          </a:prstGeom>
          <a:noFill/>
          <a:ln w="9525">
            <a:noFill/>
            <a:miter lim="800000"/>
            <a:headEnd/>
            <a:tailEnd/>
          </a:ln>
          <a:effectLst/>
        </p:spPr>
      </p:pic>
    </p:spTree>
    <p:extLst>
      <p:ext uri="{BB962C8B-B14F-4D97-AF65-F5344CB8AC3E}">
        <p14:creationId xmlns:p14="http://schemas.microsoft.com/office/powerpoint/2010/main" xmlns="" val="260268812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643570" y="4143380"/>
            <a:ext cx="2914650" cy="19526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857752" y="428604"/>
            <a:ext cx="3676650" cy="24384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500034" y="428604"/>
            <a:ext cx="3629025" cy="2733675"/>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a:srcRect/>
          <a:stretch>
            <a:fillRect/>
          </a:stretch>
        </p:blipFill>
        <p:spPr bwMode="auto">
          <a:xfrm>
            <a:off x="642910" y="3929066"/>
            <a:ext cx="3133725" cy="21907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3214678" y="2643182"/>
            <a:ext cx="2647950" cy="1771650"/>
          </a:xfrm>
          <a:prstGeom prst="rect">
            <a:avLst/>
          </a:prstGeom>
          <a:noFill/>
          <a:ln w="9525">
            <a:noFill/>
            <a:miter lim="800000"/>
            <a:headEnd/>
            <a:tailEnd/>
          </a:ln>
          <a:effectLst/>
        </p:spPr>
      </p:pic>
    </p:spTree>
    <p:extLst>
      <p:ext uri="{BB962C8B-B14F-4D97-AF65-F5344CB8AC3E}">
        <p14:creationId xmlns:p14="http://schemas.microsoft.com/office/powerpoint/2010/main" xmlns="" val="237831432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395536" y="620688"/>
            <a:ext cx="7834064" cy="3168352"/>
          </a:xfrm>
        </p:spPr>
        <p:txBody>
          <a:bodyPr>
            <a:normAutofit/>
          </a:bodyPr>
          <a:lstStyle/>
          <a:p>
            <a:pPr marL="0" indent="0">
              <a:buNone/>
            </a:pPr>
            <a:r>
              <a:rPr lang="en-US" sz="1800" b="1" dirty="0" smtClean="0">
                <a:solidFill>
                  <a:schemeClr val="bg1"/>
                </a:solidFill>
              </a:rPr>
              <a:t>In </a:t>
            </a:r>
            <a:r>
              <a:rPr lang="en-US" sz="1800" b="1" dirty="0" err="1" smtClean="0">
                <a:solidFill>
                  <a:schemeClr val="bg1"/>
                </a:solidFill>
              </a:rPr>
              <a:t>Bieszczady</a:t>
            </a:r>
            <a:r>
              <a:rPr lang="en-US" sz="1800" b="1" dirty="0" smtClean="0">
                <a:solidFill>
                  <a:schemeClr val="bg1"/>
                </a:solidFill>
              </a:rPr>
              <a:t>   National Park  are 140 species of breeding birds , for example many rare birds of prey. You can also find many rare domestic kinds of owls and protected species of woodpeckers which were added to the list of the "Polish Red Book of Animals". In the highest areas of the Park it is possible to see the rare species of mountain birds.</a:t>
            </a:r>
            <a:endParaRPr lang="pl-PL" sz="1800" b="1" dirty="0" smtClean="0">
              <a:solidFill>
                <a:schemeClr val="bg1"/>
              </a:solidFill>
            </a:endParaRPr>
          </a:p>
          <a:p>
            <a:endParaRPr lang="pl-PL" sz="1800" dirty="0"/>
          </a:p>
        </p:txBody>
      </p:sp>
      <p:pic>
        <p:nvPicPr>
          <p:cNvPr id="2" name="Picture 2"/>
          <p:cNvPicPr>
            <a:picLocks noChangeAspect="1" noChangeArrowheads="1"/>
          </p:cNvPicPr>
          <p:nvPr/>
        </p:nvPicPr>
        <p:blipFill>
          <a:blip r:embed="rId2"/>
          <a:srcRect/>
          <a:stretch>
            <a:fillRect/>
          </a:stretch>
        </p:blipFill>
        <p:spPr bwMode="auto">
          <a:xfrm>
            <a:off x="357158" y="2428868"/>
            <a:ext cx="2333625" cy="2971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000364" y="2143116"/>
            <a:ext cx="2238375" cy="173355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500694" y="2214554"/>
            <a:ext cx="2828925" cy="1895475"/>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3071802" y="4000504"/>
            <a:ext cx="1724025" cy="2409825"/>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a:srcRect/>
          <a:stretch>
            <a:fillRect/>
          </a:stretch>
        </p:blipFill>
        <p:spPr bwMode="auto">
          <a:xfrm>
            <a:off x="5072066" y="4214818"/>
            <a:ext cx="3009900" cy="2038350"/>
          </a:xfrm>
          <a:prstGeom prst="rect">
            <a:avLst/>
          </a:prstGeom>
          <a:noFill/>
          <a:ln w="9525">
            <a:noFill/>
            <a:miter lim="800000"/>
            <a:headEnd/>
            <a:tailEnd/>
          </a:ln>
          <a:effectLst/>
        </p:spPr>
      </p:pic>
    </p:spTree>
    <p:extLst>
      <p:ext uri="{BB962C8B-B14F-4D97-AF65-F5344CB8AC3E}">
        <p14:creationId xmlns:p14="http://schemas.microsoft.com/office/powerpoint/2010/main" xmlns="" val="351236999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224</TotalTime>
  <Words>790</Words>
  <Application>Microsoft Office PowerPoint</Application>
  <PresentationFormat>Pokaz na ekranie (4:3)</PresentationFormat>
  <Paragraphs>23</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Papier</vt:lpstr>
      <vt:lpstr>,, Forests in Poland and Europe.</vt:lpstr>
      <vt:lpstr>Bieszczady National Park  and  protected areas</vt:lpstr>
      <vt:lpstr>Slajd 3</vt:lpstr>
      <vt:lpstr>Slajd 4</vt:lpstr>
      <vt:lpstr>Bieszczady National Park  protects the highest areas of the Polish region of  the Eastern Carpathians. In the Park there are two plant-climatic levels. Natural deciduous and mixed forests occupy  80% of the area, out of which 15% is regarded as forest tree stands of primitive character. Highly protected areas constitute about 63% of the area. It is the highest percentage of all the national parks in Poland.</vt:lpstr>
      <vt:lpstr>In Bieszczady National Park there are numerous species of plants:  250 mosses,  500 lichens, 1000 mushrooms, 780 vascular plants and 30 plant species of Eastern Carpathian, found only in the park. At 1150-1250 meters above the sea level there is an area of  Eastern Carpathian called the "mountain pastures", which is unique to Poland and covers an area of 1800 ha. Almost 90% of this area comes under strict protection. There is a variety of plants, not found anywhere else in Poland. In early spring you can find a lot of  spring snowflakes there. One type is very special as it has two flowers on the stem not just one.  </vt:lpstr>
      <vt:lpstr>Slajd 7</vt:lpstr>
      <vt:lpstr>Slajd 8</vt:lpstr>
      <vt:lpstr>Slajd 9</vt:lpstr>
      <vt:lpstr>Slajd 10</vt:lpstr>
      <vt:lpstr>Slajd 11</vt:lpstr>
      <vt:lpstr>Near Przemyśl there is the small village of Krówniki.  You can find Fritillaria meleagris ther , which  is a beautiful plant. The flower has a checkered pattern of shades of purple or sometimes it is pure white. It blooms from March till May and grows between 15-40 cm in height. The plant has a button-shaped bulb, about 2 cm in diameter, containing poisonous alkaloids. It grows in grasslands in damp soils and river meadows at altitudes of up to 800 m and grows in smaller groups of a few but no more than a dozen  plants.</vt:lpstr>
      <vt:lpstr>Slajd 13</vt:lpstr>
      <vt:lpstr>Bibliografia</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Sivy</dc:creator>
  <cp:lastModifiedBy>Twoja nazwa użytkownika</cp:lastModifiedBy>
  <cp:revision>37</cp:revision>
  <dcterms:created xsi:type="dcterms:W3CDTF">2016-04-17T10:25:23Z</dcterms:created>
  <dcterms:modified xsi:type="dcterms:W3CDTF">2016-04-19T09:40:42Z</dcterms:modified>
</cp:coreProperties>
</file>